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Heebo Light" pitchFamily="2" charset="-79"/>
      <p:bold r:id="rId17"/>
    </p:embeddedFont>
    <p:embeddedFont>
      <p:font typeface="Montserrat" panose="00000500000000000000" pitchFamily="2" charset="0"/>
      <p:bold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7" autoAdjust="0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6/8/2025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740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MemorySketch: 代际共创的智能回忆图像系统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851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队伍名称：MemorySketch创新团队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项目成员：洪德欣，张举，刘好佳，王广科，李子强  (排名不分先后）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指导教师：田军锋，王玉璟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3928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答辩日期：2024年6月8日</a:t>
            </a:r>
            <a:endParaRPr lang="en-US" sz="175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100" y="7593330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4886"/>
            <a:ext cx="1012174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竞品对比：MemorySketch 的独特优势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8978"/>
            <a:ext cx="6244709" cy="28164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79051" y="511540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945DE"/>
          </a:solidFill>
        </p:spPr>
      </p:sp>
      <p:sp>
        <p:nvSpPr>
          <p:cNvPr id="5" name="Text 2"/>
          <p:cNvSpPr/>
          <p:nvPr/>
        </p:nvSpPr>
        <p:spPr>
          <a:xfrm>
            <a:off x="1266825" y="5115401"/>
            <a:ext cx="1506855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MemorySketch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091934" y="511540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A07CE8"/>
          </a:solidFill>
        </p:spPr>
      </p:sp>
      <p:sp>
        <p:nvSpPr>
          <p:cNvPr id="7" name="Text 4"/>
          <p:cNvSpPr/>
          <p:nvPr/>
        </p:nvSpPr>
        <p:spPr>
          <a:xfrm>
            <a:off x="3379708" y="5115401"/>
            <a:ext cx="1360527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MementumAI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058489" y="511540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8B2F1"/>
          </a:solidFill>
        </p:spPr>
      </p:sp>
      <p:sp>
        <p:nvSpPr>
          <p:cNvPr id="9" name="Text 6"/>
          <p:cNvSpPr/>
          <p:nvPr/>
        </p:nvSpPr>
        <p:spPr>
          <a:xfrm>
            <a:off x="5346263" y="5115401"/>
            <a:ext cx="1519238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Deep Nostalgia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270641"/>
            <a:ext cx="33585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MemorySketch 核心优势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285178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情绪识别准确率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：多模态融合技术，精准捕捉用户情感。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341876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回忆激活深度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：AI生成图像结合家庭共创，唤醒深层记忆。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398573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代际互动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：提供家庭共创平台，增强亲子联结。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4552712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隐私保护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：采用本地存储和脱敏机制，确保数据安全，同时尊重老人隐私。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548259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成本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：支持自主部署，有效控制项目运营成本。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99521" y="604956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使用层面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：兼容多平台，支持App、小程序及Web协作。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87169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评分标准：1‒5 分，分数越高越优。</a:t>
            </a:r>
            <a:endParaRPr lang="en-US" sz="17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8870" y="7694295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12" y="524708"/>
            <a:ext cx="6188273" cy="595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项目进度与里程碑：稳步推进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500545"/>
            <a:ext cx="22860" cy="5685473"/>
          </a:xfrm>
          <a:prstGeom prst="roundRect">
            <a:avLst>
              <a:gd name="adj" fmla="val 349886"/>
            </a:avLst>
          </a:prstGeom>
          <a:solidFill>
            <a:srgbClr val="4A2C85"/>
          </a:solidFill>
        </p:spPr>
      </p:sp>
      <p:sp>
        <p:nvSpPr>
          <p:cNvPr id="4" name="Shape 2"/>
          <p:cNvSpPr/>
          <p:nvPr/>
        </p:nvSpPr>
        <p:spPr>
          <a:xfrm>
            <a:off x="6552605" y="1703308"/>
            <a:ext cx="571262" cy="22860"/>
          </a:xfrm>
          <a:prstGeom prst="roundRect">
            <a:avLst>
              <a:gd name="adj" fmla="val 349886"/>
            </a:avLst>
          </a:prstGeom>
          <a:solidFill>
            <a:srgbClr val="4A2C85"/>
          </a:solidFill>
        </p:spPr>
      </p:sp>
      <p:sp>
        <p:nvSpPr>
          <p:cNvPr id="5" name="Shape 3"/>
          <p:cNvSpPr/>
          <p:nvPr/>
        </p:nvSpPr>
        <p:spPr>
          <a:xfrm>
            <a:off x="7101007" y="1500545"/>
            <a:ext cx="428387" cy="42838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85" y="1536204"/>
            <a:ext cx="285631" cy="3570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982641" y="1565910"/>
            <a:ext cx="2380417" cy="297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项目启动与准备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6512" y="1977509"/>
            <a:ext cx="5696545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明确目标，采集语音图像文本数据。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506533" y="2845713"/>
            <a:ext cx="571262" cy="22860"/>
          </a:xfrm>
          <a:prstGeom prst="roundRect">
            <a:avLst>
              <a:gd name="adj" fmla="val 349886"/>
            </a:avLst>
          </a:prstGeom>
          <a:solidFill>
            <a:srgbClr val="4A2C85"/>
          </a:solidFill>
        </p:spPr>
      </p:sp>
      <p:sp>
        <p:nvSpPr>
          <p:cNvPr id="10" name="Shape 7"/>
          <p:cNvSpPr/>
          <p:nvPr/>
        </p:nvSpPr>
        <p:spPr>
          <a:xfrm>
            <a:off x="7101007" y="2642949"/>
            <a:ext cx="428387" cy="42838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85" y="2678609"/>
            <a:ext cx="285631" cy="35706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67343" y="2708315"/>
            <a:ext cx="2380417" cy="297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系统搭建与模型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8267343" y="3119914"/>
            <a:ext cx="5696545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接入语音、图像模型，构建提示词系统。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552605" y="3830479"/>
            <a:ext cx="571262" cy="22860"/>
          </a:xfrm>
          <a:prstGeom prst="roundRect">
            <a:avLst>
              <a:gd name="adj" fmla="val 349886"/>
            </a:avLst>
          </a:prstGeom>
          <a:solidFill>
            <a:srgbClr val="4A2C85"/>
          </a:solidFill>
        </p:spPr>
      </p:sp>
      <p:sp>
        <p:nvSpPr>
          <p:cNvPr id="15" name="Shape 11"/>
          <p:cNvSpPr/>
          <p:nvPr/>
        </p:nvSpPr>
        <p:spPr>
          <a:xfrm>
            <a:off x="7101007" y="3627715"/>
            <a:ext cx="428387" cy="42838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385" y="3663375"/>
            <a:ext cx="285631" cy="35706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982641" y="3693081"/>
            <a:ext cx="2380417" cy="297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系统联调与发布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666512" y="4104680"/>
            <a:ext cx="5696545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融合情绪，测试共创功能。发布Alpha版本。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506533" y="4815245"/>
            <a:ext cx="571262" cy="22860"/>
          </a:xfrm>
          <a:prstGeom prst="roundRect">
            <a:avLst>
              <a:gd name="adj" fmla="val 349886"/>
            </a:avLst>
          </a:prstGeom>
          <a:solidFill>
            <a:srgbClr val="4A2C85"/>
          </a:solidFill>
        </p:spPr>
      </p:sp>
      <p:sp>
        <p:nvSpPr>
          <p:cNvPr id="20" name="Shape 15"/>
          <p:cNvSpPr/>
          <p:nvPr/>
        </p:nvSpPr>
        <p:spPr>
          <a:xfrm>
            <a:off x="7101007" y="4612481"/>
            <a:ext cx="428387" cy="42838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385" y="4648140"/>
            <a:ext cx="285631" cy="35706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267343" y="4677847"/>
            <a:ext cx="2380417" cy="297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场景测试与迭代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8267343" y="5089446"/>
            <a:ext cx="5696545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养老院家庭测试，收集反馈。进行Beta测试。</a:t>
            </a:r>
            <a:endParaRPr lang="en-US" sz="1450" dirty="0"/>
          </a:p>
        </p:txBody>
      </p:sp>
      <p:sp>
        <p:nvSpPr>
          <p:cNvPr id="24" name="Shape 18"/>
          <p:cNvSpPr/>
          <p:nvPr/>
        </p:nvSpPr>
        <p:spPr>
          <a:xfrm>
            <a:off x="6552605" y="5800011"/>
            <a:ext cx="571262" cy="22860"/>
          </a:xfrm>
          <a:prstGeom prst="roundRect">
            <a:avLst>
              <a:gd name="adj" fmla="val 349886"/>
            </a:avLst>
          </a:prstGeom>
          <a:solidFill>
            <a:srgbClr val="4A2C85"/>
          </a:solidFill>
        </p:spPr>
      </p:sp>
      <p:sp>
        <p:nvSpPr>
          <p:cNvPr id="25" name="Shape 19"/>
          <p:cNvSpPr/>
          <p:nvPr/>
        </p:nvSpPr>
        <p:spPr>
          <a:xfrm>
            <a:off x="7101007" y="5597247"/>
            <a:ext cx="428387" cy="42838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385" y="5632906"/>
            <a:ext cx="285631" cy="35706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982641" y="5662613"/>
            <a:ext cx="2380417" cy="297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成果打磨与转化</a:t>
            </a:r>
            <a:endParaRPr lang="en-US" sz="1850" dirty="0"/>
          </a:p>
        </p:txBody>
      </p:sp>
      <p:sp>
        <p:nvSpPr>
          <p:cNvPr id="28" name="Text 21"/>
          <p:cNvSpPr/>
          <p:nvPr/>
        </p:nvSpPr>
        <p:spPr>
          <a:xfrm>
            <a:off x="666512" y="6074212"/>
            <a:ext cx="5696545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撰写报告，设计演示。准备申请与答辩。</a:t>
            </a:r>
            <a:endParaRPr lang="en-US" sz="1450" dirty="0"/>
          </a:p>
        </p:txBody>
      </p:sp>
      <p:sp>
        <p:nvSpPr>
          <p:cNvPr id="29" name="Text 22"/>
          <p:cNvSpPr/>
          <p:nvPr/>
        </p:nvSpPr>
        <p:spPr>
          <a:xfrm>
            <a:off x="666512" y="7400211"/>
            <a:ext cx="13297376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目前项目完成进度50%， 进行Alpha测试， 得出混淆矩阵。</a:t>
            </a:r>
            <a:endParaRPr lang="en-US" sz="145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4585" y="7640955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9026"/>
            <a:ext cx="1274230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预期成果与推广计划：多元发展, 以创新驱动影响力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9143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852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技术贡献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75641"/>
            <a:ext cx="304800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开源核心组件，推动代际交流与老年心理关怀系统智能化升级。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89143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6852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知识产权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175641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完成1项软件著作权登记，并申请1项实用新型专利。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89143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6852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学术影响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175641"/>
            <a:ext cx="304811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发表核心期刊论文1篇，合作开发AI+心理健康干预课程案例。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89143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6852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社会合作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175641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联合开源社区与养老平台试点，对接政府智慧养老项目。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551949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未来3年市场规模预计稳健增长，实现收支平衡。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13755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我们还将建立官网和小程序DEMO，积极参与创业竞赛，申请创新基金。这将推动项目孵化与规模化发展。</a:t>
            </a:r>
            <a:endParaRPr lang="en-US" sz="175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1100" y="7587615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671" y="324207"/>
            <a:ext cx="294834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团队与支持：坚实后盾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85" y="1008000"/>
            <a:ext cx="2414270" cy="2414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48000" y="3595370"/>
            <a:ext cx="1242060" cy="126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洪德欣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0" y="3908464"/>
            <a:ext cx="4503420" cy="5994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项目负责人</a:t>
            </a:r>
            <a:endParaRPr lang="en-US" sz="9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algn="ctr">
              <a:lnSpc>
                <a:spcPts val="1450"/>
              </a:lnSpc>
            </a:pPr>
            <a:r>
              <a:rPr lang="zh-CN" alt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项目负责人，擅长多模态感知与</a:t>
            </a:r>
            <a:r>
              <a:rPr lang="en-US" altLang="zh-CN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</a:t>
            </a:r>
            <a:r>
              <a:rPr lang="zh-CN" alt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集成，主导产品设计与模型搭建。</a:t>
            </a:r>
            <a:endParaRPr lang="en-US" altLang="zh-CN" sz="9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algn="ctr">
              <a:lnSpc>
                <a:spcPts val="1450"/>
              </a:lnSpc>
            </a:pPr>
            <a:r>
              <a:rPr lang="zh-CN" alt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曾获</a:t>
            </a:r>
            <a:r>
              <a:rPr lang="en-US" altLang="zh-CN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2023-2024 CCF-CAT</a:t>
            </a:r>
            <a:r>
              <a:rPr lang="zh-CN" alt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华南赛区二等奖。 </a:t>
            </a:r>
            <a:endParaRPr lang="en-US" sz="9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ctr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7" name="Text 3"/>
          <p:cNvSpPr/>
          <p:nvPr/>
        </p:nvSpPr>
        <p:spPr>
          <a:xfrm>
            <a:off x="6480000" y="3596400"/>
            <a:ext cx="1242060" cy="126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张举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5256000" y="3841115"/>
            <a:ext cx="3794125" cy="2584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负责家庭端 Web 及小程序界面设计与开发，精通 Vue、HTML5 等前端技术，注重用户体验与可视化交互，获得蓝桥杯A组省级二等奖。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1089" y="1105360"/>
            <a:ext cx="2394014" cy="23940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48000" y="3596400"/>
            <a:ext cx="1242060" cy="126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刘好佳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9900000" y="3763050"/>
            <a:ext cx="4503420" cy="377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负责系统数据库搭建与维护，支持数据采集、权限处理与日志管理，获得蓝桥杯竞赛省级一等奖。</a:t>
            </a:r>
            <a:endParaRPr lang="en-US" sz="900" dirty="0"/>
          </a:p>
        </p:txBody>
      </p:sp>
      <p:pic>
        <p:nvPicPr>
          <p:cNvPr id="12" name="Image 3" descr="D:/OneDrive/桌面/a2c1881b2a87501e4446a1689ff1da7.jpga2c1881b2a87501e4446a1689ff1da7"/>
          <p:cNvPicPr>
            <a:picLocks noChangeAspect="1"/>
          </p:cNvPicPr>
          <p:nvPr/>
        </p:nvPicPr>
        <p:blipFill>
          <a:blip r:embed="rId5"/>
          <a:srcRect t="12308" b="12308"/>
          <a:stretch>
            <a:fillRect/>
          </a:stretch>
        </p:blipFill>
        <p:spPr>
          <a:xfrm>
            <a:off x="3024000" y="4563110"/>
            <a:ext cx="2415600" cy="2415600"/>
          </a:xfrm>
          <a:prstGeom prst="ellipse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252674" y="8576429"/>
            <a:ext cx="1474113" cy="1841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王广科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2232000" y="7452000"/>
            <a:ext cx="4503420" cy="377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负责系统服务部署与安全模块开发，参与模型集成与权限降级机制构建，具有 C++ 与 Linux 后端实战经验，获得蓝桥杯竞赛省级一等奖。</a:t>
            </a:r>
            <a:endParaRPr lang="en-US" sz="900" dirty="0"/>
          </a:p>
        </p:txBody>
      </p:sp>
      <p:sp>
        <p:nvSpPr>
          <p:cNvPr id="16" name="Text 9"/>
          <p:cNvSpPr/>
          <p:nvPr/>
        </p:nvSpPr>
        <p:spPr>
          <a:xfrm>
            <a:off x="8903494" y="8576429"/>
            <a:ext cx="1474113" cy="1841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李子强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8424000" y="7452000"/>
            <a:ext cx="4503420" cy="377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参与数据采集·需求调研、问卷设计与人文材料撰写，协助系统测试与项目展示，具备良好的沟通与表达能力。</a:t>
            </a:r>
            <a:endParaRPr lang="en-US" sz="900" dirty="0"/>
          </a:p>
        </p:txBody>
      </p:sp>
      <p:sp>
        <p:nvSpPr>
          <p:cNvPr id="18" name="Text 11"/>
          <p:cNvSpPr/>
          <p:nvPr/>
        </p:nvSpPr>
        <p:spPr>
          <a:xfrm>
            <a:off x="412671" y="9341406"/>
            <a:ext cx="13805059" cy="188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22" name="Text 1"/>
          <p:cNvSpPr/>
          <p:nvPr/>
        </p:nvSpPr>
        <p:spPr>
          <a:xfrm>
            <a:off x="3672000" y="7151370"/>
            <a:ext cx="1242060" cy="206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zh-CN" altLang="en-US" sz="1150" dirty="0">
                <a:solidFill>
                  <a:schemeClr val="bg1"/>
                </a:solidFill>
              </a:rPr>
              <a:t>王广科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1100" y="7708900"/>
            <a:ext cx="2019300" cy="5207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12854BA-3FC3-C9BE-4FFF-1EBA459BDE8D}"/>
              </a:ext>
            </a:extLst>
          </p:cNvPr>
          <p:cNvPicPr>
            <a:picLocks/>
          </p:cNvPicPr>
          <p:nvPr/>
        </p:nvPicPr>
        <p:blipFill>
          <a:blip r:embed="rId7"/>
          <a:srcRect t="14310" b="14310"/>
          <a:stretch>
            <a:fillRect/>
          </a:stretch>
        </p:blipFill>
        <p:spPr>
          <a:xfrm>
            <a:off x="5885815" y="882039"/>
            <a:ext cx="2394014" cy="2394014"/>
          </a:xfrm>
          <a:prstGeom prst="ellipse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ACAF411-53E7-436E-D0DA-39EE30087BCD}"/>
              </a:ext>
            </a:extLst>
          </p:cNvPr>
          <p:cNvPicPr>
            <a:picLocks/>
          </p:cNvPicPr>
          <p:nvPr/>
        </p:nvPicPr>
        <p:blipFill>
          <a:blip r:embed="rId8"/>
          <a:srcRect t="12500" b="12500"/>
          <a:stretch>
            <a:fillRect/>
          </a:stretch>
        </p:blipFill>
        <p:spPr>
          <a:xfrm>
            <a:off x="9358630" y="4587240"/>
            <a:ext cx="2415600" cy="24156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20591"/>
            <a:ext cx="7825502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感谢聆听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4138970"/>
            <a:ext cx="453651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2025年6月8日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504610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MemorySketch创新团队   洪德欣，张举，刘好佳，王广科，李子强 （排名不分先后）</a:t>
            </a:r>
            <a:endParaRPr lang="en-US" sz="17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025" y="7605395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75271"/>
            <a:ext cx="907161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痛点与机遇：银发浪潮下的情感空白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2421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中国60岁及以上老年人口达2.97亿（2024）。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失智抑郁人群超2000万，情绪陪伴需求巨大。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0860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图像回忆疗法显著改善抑郁评分，平均下降18%。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2666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生成式AI与老年友好交互融合，正填补新型“科技+陪伴”服务空白。</a:t>
            </a:r>
            <a:endParaRPr lang="en-US" sz="175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100" y="7595870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300" y="732830"/>
            <a:ext cx="6393775" cy="12203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MemorySketch解决方案概览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00" y="2172772"/>
            <a:ext cx="976193" cy="12028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2268" y="2367915"/>
            <a:ext cx="2440662" cy="305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多模态情绪检测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52268" y="2868097"/>
            <a:ext cx="5124807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精准识别老年人情绪变化。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00" y="3375660"/>
            <a:ext cx="976193" cy="1202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2268" y="3570803"/>
            <a:ext cx="2440662" cy="305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图像式记忆唤醒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952268" y="4070985"/>
            <a:ext cx="5124807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定制化图像触发回忆，缓解孤独。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00" y="4578548"/>
            <a:ext cx="976193" cy="12028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2268" y="4773692"/>
            <a:ext cx="2440662" cy="305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家庭协同共创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952268" y="5273873"/>
            <a:ext cx="5124807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支持多代际共同参与创作。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00" y="5781437"/>
            <a:ext cx="976193" cy="12028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2268" y="5976580"/>
            <a:ext cx="2440662" cy="305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隐私友好降级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952268" y="6476762"/>
            <a:ext cx="5124807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保护用户数据安全与隐私。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83300" y="7203877"/>
            <a:ext cx="6393775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我们通过智能系统流程，连接老年人与家庭，共创美好回忆。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945" y="2116812"/>
            <a:ext cx="6393775" cy="39959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5715" y="7708900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37068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核心技术架构：赋能回忆共创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应用层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33361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老人端App、家庭端Web、小程序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智能层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67663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ChatGPT Prompt Engine、Stable Diffusion、Fusion Decision Engine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70307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感知层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703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PPG、语音、视觉多源数据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基于FastAPI、Vue3、MongoDB，构建稳定高效系统。</a:t>
            </a:r>
            <a:endParaRPr lang="en-US" sz="17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2355" y="7605395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1307783"/>
            <a:ext cx="842081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MemorySketch 系统组件结构环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857256" y="28954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感知层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85899"/>
            <a:ext cx="389870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捕捉用户语音、视觉及生理数据。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31" y="3119795"/>
            <a:ext cx="339328" cy="424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937790" y="28954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分析层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937790" y="3385899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识别情绪、生成提示词并合成图像。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604" y="3508296"/>
            <a:ext cx="339328" cy="42422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37790" y="51665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表达层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9937790" y="5657017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提供交互界面，实现家庭共创与图像反馈。</a:t>
            </a:r>
            <a:endParaRPr lang="en-US" sz="17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103" y="5734169"/>
            <a:ext cx="339328" cy="42422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857256" y="53480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安全与控制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793790" y="5838468"/>
            <a:ext cx="389870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保障数据隐私与系统稳定运行。</a:t>
            </a:r>
            <a:endParaRPr lang="en-US" sz="1750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8230" y="5345668"/>
            <a:ext cx="339328" cy="42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6" y="2739985"/>
            <a:ext cx="5091589" cy="27495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38969" y="434340"/>
            <a:ext cx="4574500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MemorySketch系统流程</a:t>
            </a:r>
            <a:endParaRPr lang="en-US" sz="3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69" y="1164431"/>
            <a:ext cx="789384" cy="94726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65169" y="1322308"/>
            <a:ext cx="1973580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用户登录</a:t>
            </a:r>
            <a:endParaRPr lang="en-US" sz="1550" dirty="0"/>
          </a:p>
        </p:txBody>
      </p:sp>
      <p:sp>
        <p:nvSpPr>
          <p:cNvPr id="7" name="Text 2"/>
          <p:cNvSpPr/>
          <p:nvPr/>
        </p:nvSpPr>
        <p:spPr>
          <a:xfrm>
            <a:off x="7065169" y="1663660"/>
            <a:ext cx="7012662" cy="252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安全访问MemorySketch系统。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969" y="2111693"/>
            <a:ext cx="789384" cy="94726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065169" y="2269569"/>
            <a:ext cx="1973580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调整感知权限</a:t>
            </a:r>
            <a:endParaRPr lang="en-US" sz="1550" dirty="0"/>
          </a:p>
        </p:txBody>
      </p:sp>
      <p:sp>
        <p:nvSpPr>
          <p:cNvPr id="10" name="Text 4"/>
          <p:cNvSpPr/>
          <p:nvPr/>
        </p:nvSpPr>
        <p:spPr>
          <a:xfrm>
            <a:off x="7065169" y="2610922"/>
            <a:ext cx="7012662" cy="252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智能降级保障稳定，隐私优先，用户自主掌握感知权限。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969" y="3058954"/>
            <a:ext cx="789384" cy="94726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65169" y="3216831"/>
            <a:ext cx="1973580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情绪感知</a:t>
            </a:r>
            <a:endParaRPr lang="en-US" sz="1550" dirty="0"/>
          </a:p>
        </p:txBody>
      </p:sp>
      <p:sp>
        <p:nvSpPr>
          <p:cNvPr id="13" name="Text 6"/>
          <p:cNvSpPr/>
          <p:nvPr/>
        </p:nvSpPr>
        <p:spPr>
          <a:xfrm>
            <a:off x="7065169" y="3558183"/>
            <a:ext cx="7012662" cy="252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识别语音与视觉情绪信号。</a:t>
            </a:r>
            <a:endParaRPr lang="en-US" sz="12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8969" y="4006215"/>
            <a:ext cx="789384" cy="94726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065169" y="4164092"/>
            <a:ext cx="1973580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记忆讲述</a:t>
            </a:r>
            <a:endParaRPr lang="en-US" sz="1550" dirty="0"/>
          </a:p>
        </p:txBody>
      </p:sp>
      <p:sp>
        <p:nvSpPr>
          <p:cNvPr id="16" name="Text 8"/>
          <p:cNvSpPr/>
          <p:nvPr/>
        </p:nvSpPr>
        <p:spPr>
          <a:xfrm>
            <a:off x="7065169" y="4505444"/>
            <a:ext cx="7012662" cy="252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语音转文本，家属可远程互动。</a:t>
            </a:r>
            <a:endParaRPr lang="en-US" sz="12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8969" y="4953476"/>
            <a:ext cx="789384" cy="947261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065169" y="5111353"/>
            <a:ext cx="1973580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图像生成</a:t>
            </a:r>
            <a:endParaRPr lang="en-US" sz="1550" dirty="0"/>
          </a:p>
        </p:txBody>
      </p:sp>
      <p:sp>
        <p:nvSpPr>
          <p:cNvPr id="19" name="Text 10"/>
          <p:cNvSpPr/>
          <p:nvPr/>
        </p:nvSpPr>
        <p:spPr>
          <a:xfrm>
            <a:off x="7065169" y="5452705"/>
            <a:ext cx="7012662" cy="252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智能创作专属回忆图像。</a:t>
            </a:r>
            <a:endParaRPr lang="en-US" sz="1200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8969" y="5900738"/>
            <a:ext cx="789384" cy="947261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065169" y="6058614"/>
            <a:ext cx="1973580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数字记忆册</a:t>
            </a:r>
            <a:endParaRPr lang="en-US" sz="1550" dirty="0"/>
          </a:p>
        </p:txBody>
      </p:sp>
      <p:sp>
        <p:nvSpPr>
          <p:cNvPr id="22" name="Text 12"/>
          <p:cNvSpPr/>
          <p:nvPr/>
        </p:nvSpPr>
        <p:spPr>
          <a:xfrm>
            <a:off x="7065169" y="6399967"/>
            <a:ext cx="7012662" cy="252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生成并保存或共享珍贵回忆。</a:t>
            </a:r>
            <a:endParaRPr lang="en-US" sz="12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8969" y="6847999"/>
            <a:ext cx="789384" cy="947261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7065169" y="7005876"/>
            <a:ext cx="1973580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容错与降级</a:t>
            </a:r>
            <a:endParaRPr lang="en-US" sz="1550" dirty="0"/>
          </a:p>
        </p:txBody>
      </p:sp>
      <p:sp>
        <p:nvSpPr>
          <p:cNvPr id="25" name="Text 14"/>
          <p:cNvSpPr/>
          <p:nvPr/>
        </p:nvSpPr>
        <p:spPr>
          <a:xfrm>
            <a:off x="7065169" y="7347228"/>
            <a:ext cx="7012662" cy="252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智能处理异常，保障系统稳定。</a:t>
            </a:r>
            <a:endParaRPr lang="en-US" sz="12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11100" y="7599680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710"/>
            <a:ext cx="1054012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核心技术架构：MemorySketch系统流程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5911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语音识别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304800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通过讯飞API，精确捕获用户语音信息。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45911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25290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情绪识别模块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3743325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集成Wav2Vec2、ECAPA-TDNN，深入分析语音情绪。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45911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图像生成模块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3743325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基于Stable Diffusion，智能生成回忆图像。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45911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25290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前端交互界面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743325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提供家庭共创、图像浏览和情绪反馈功能。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716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数据处理与存储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93790" y="6206966"/>
            <a:ext cx="304800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支持本地脱敏存储与云同步，保障数据安全。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278" y="4922758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25278" y="5716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模态切换与降级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4125278" y="6206966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智能应对异常且尊重老人意愿，确保系统持续稳定运行。</a:t>
            </a:r>
            <a:endParaRPr lang="en-US" sz="1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56884" y="5716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安全与隐私保障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7456884" y="6206966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构建多重防护，全面保护用户数据隐私。</a:t>
            </a:r>
            <a:endParaRPr lang="en-US" sz="175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11100" y="7708900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9788"/>
            <a:ext cx="793765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多模态情绪检测性能：精准感知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63879"/>
            <a:ext cx="3978116" cy="35823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01383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332928" y="2288024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模型类型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：ECAPA-TDNN + WavLM 融合模型，用于多分类情绪识别（共5类）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3456027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总样本数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：1000（每类约200条）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3898225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准确率（Accuracy）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：93.6%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332928" y="4340423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主要分类标签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：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32928" y="4782622"/>
            <a:ext cx="3978116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lvl="1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🤗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喜悦（Happy）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332928" y="5240060"/>
            <a:ext cx="3978116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lvl="1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😠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愤怒（Angry）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32928" y="5697498"/>
            <a:ext cx="3978116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lvl="1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😢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悲伤（Sad）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332928" y="6154936"/>
            <a:ext cx="3978116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lvl="1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😐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平静（Neutral）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332928" y="6612374"/>
            <a:ext cx="3978116" cy="3781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lvl="1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😨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焦虑（Anxious）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72067" y="2288024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语音情绪识别F1评分达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0.92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。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72067" y="285500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872067" y="3421975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PPG+EDA情绪判断准确率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0.87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。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872067" y="3988951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872067" y="4555927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视觉辅助后整体F1评分提升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3.5 pp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。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872067" y="5122902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872067" y="5689878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多模态融合技术，实现对老年人情绪的精细化捕捉。</a:t>
            </a:r>
            <a:endParaRPr lang="en-US" sz="175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7915" y="7587615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288"/>
            <a:ext cx="7487722" cy="6685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记忆唤醒有效性：数据验证成果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4" y="1818323"/>
            <a:ext cx="6305431" cy="4167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8784" y="6226850"/>
            <a:ext cx="6305431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3805" y="1652468"/>
            <a:ext cx="6305431" cy="1026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SzPct val="100000"/>
              <a:buNone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回忆唤醒率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：MemorySketch 平均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81 %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，显著高于传统问答法的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55 %</a:t>
            </a:r>
            <a:r>
              <a:rPr lang="en-US" sz="16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（统计：n = 60，χ² = 18.4，p &lt; 0.001）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3805" y="2754154"/>
            <a:ext cx="6305431" cy="1026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SzPct val="100000"/>
              <a:buNone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GDS（老年抑郁量表）改善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：干预 12 周后，MemorySketch 组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–2.8 ± 1.1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，对照组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–1.1 ± 0.9</a:t>
            </a:r>
            <a:r>
              <a:rPr lang="en-US" sz="16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（Δ = –1.7，Cohen’s d = 1.64，p &lt; 0.001）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3805" y="3855839"/>
            <a:ext cx="6305431" cy="1026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SzPct val="100000"/>
              <a:buNone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家属互动频次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：月均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↑ 44 %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（10.2 → 14.7 次），视频通话时长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↑ 36 %</a:t>
            </a:r>
            <a:r>
              <a:rPr lang="en-US" sz="16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（配对 t 检验，t = 5.7，p &lt; 0.001）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3805" y="4957524"/>
            <a:ext cx="6305431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SzPct val="100000"/>
              <a:buNone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SUS 可用性得分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：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86.5 / 100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（优秀级，行业平均 68）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3805" y="5374600"/>
            <a:ext cx="6305431" cy="684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SzPct val="100000"/>
              <a:buNone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自尊量表（RSES）提升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：+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5.1 分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（MemorySketch）vs + 1.9 分（对照）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3805" y="6133981"/>
            <a:ext cx="6305431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SzPct val="100000"/>
              <a:buNone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回忆触发时间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：平均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73 s → 27 s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，效率提升 </a:t>
            </a: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63 %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904678" y="6716911"/>
            <a:ext cx="5984557" cy="684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结论：系统在记忆唤醒、情绪改善、家庭黏性与可用性四个维度均显著优于现有方法，可为大规模应用提供可靠证据。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83805" y="6716911"/>
            <a:ext cx="30480" cy="684609"/>
          </a:xfrm>
          <a:prstGeom prst="rect">
            <a:avLst/>
          </a:prstGeom>
          <a:solidFill>
            <a:srgbClr val="481C9E"/>
          </a:solidFill>
        </p:spPr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355" y="7578090"/>
            <a:ext cx="20193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726</Words>
  <Application>Microsoft Office PowerPoint</Application>
  <PresentationFormat>自定义</PresentationFormat>
  <Paragraphs>158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Heebo Light</vt:lpstr>
      <vt:lpstr>Calibri</vt:lpstr>
      <vt:lpstr>Montserrat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好佳 刘</cp:lastModifiedBy>
  <cp:revision>7</cp:revision>
  <dcterms:created xsi:type="dcterms:W3CDTF">2025-06-07T21:14:00Z</dcterms:created>
  <dcterms:modified xsi:type="dcterms:W3CDTF">2025-06-08T03:59:02Z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56F28660A8E2440FA63781F71787A178_12</vt:lpwstr>
  </property>
  <property fmtid="{D5CDD505-2E9C-101B-9397-08002B2CF9AE}" pid="3" name="KSOProductBuildVer">
    <vt:lpwstr>2052-12.8.2.18205</vt:lpwstr>
  </property>
</Properties>
</file>